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Lst>
  <p:sldSz cy="10058400" cx="7772400"/>
  <p:notesSz cx="6858000" cy="9144000"/>
  <p:embeddedFontLst>
    <p:embeddedFont>
      <p:font typeface="Oswald SemiBold"/>
      <p:regular r:id="rId9"/>
      <p:bold r:id="rId10"/>
    </p:embeddedFont>
    <p:embeddedFont>
      <p:font typeface="Open Sans Medium"/>
      <p:regular r:id="rId11"/>
      <p:bold r:id="rId12"/>
      <p:italic r:id="rId13"/>
      <p:boldItalic r:id="rId14"/>
    </p:embeddedFont>
    <p:embeddedFont>
      <p:font typeface="Oswald"/>
      <p:regular r:id="rId15"/>
      <p:bold r:id="rId16"/>
    </p:embeddedFont>
    <p:embeddedFont>
      <p:font typeface="Open Sans"/>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67">
          <p15:clr>
            <a:srgbClr val="747775"/>
          </p15:clr>
        </p15:guide>
        <p15:guide id="2" pos="67">
          <p15:clr>
            <a:srgbClr val="747775"/>
          </p15:clr>
        </p15:guide>
        <p15:guide id="3" pos="4829">
          <p15:clr>
            <a:srgbClr val="747775"/>
          </p15:clr>
        </p15:guide>
        <p15:guide id="4" orient="horz" pos="6269">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67" orient="horz"/>
        <p:guide pos="67"/>
        <p:guide pos="4829"/>
        <p:guide pos="6269" orient="horz"/>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OpenSans-boldItalic.fntdata"/><Relationship Id="rId11" Type="http://schemas.openxmlformats.org/officeDocument/2006/relationships/font" Target="fonts/OpenSansMedium-regular.fntdata"/><Relationship Id="rId10" Type="http://schemas.openxmlformats.org/officeDocument/2006/relationships/font" Target="fonts/OswaldSemiBold-bold.fntdata"/><Relationship Id="rId13" Type="http://schemas.openxmlformats.org/officeDocument/2006/relationships/font" Target="fonts/OpenSansMedium-italic.fntdata"/><Relationship Id="rId12" Type="http://schemas.openxmlformats.org/officeDocument/2006/relationships/font" Target="fonts/OpenSansMedium-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SemiBold-regular.fntdata"/><Relationship Id="rId15" Type="http://schemas.openxmlformats.org/officeDocument/2006/relationships/font" Target="fonts/Oswald-regular.fntdata"/><Relationship Id="rId14" Type="http://schemas.openxmlformats.org/officeDocument/2006/relationships/font" Target="fonts/OpenSansMedium-boldItalic.fntdata"/><Relationship Id="rId17" Type="http://schemas.openxmlformats.org/officeDocument/2006/relationships/font" Target="fonts/OpenSans-regular.fntdata"/><Relationship Id="rId16" Type="http://schemas.openxmlformats.org/officeDocument/2006/relationships/font" Target="fonts/Oswald-bold.fntdata"/><Relationship Id="rId5" Type="http://schemas.openxmlformats.org/officeDocument/2006/relationships/notesMaster" Target="notesMasters/notesMaster1.xml"/><Relationship Id="rId19" Type="http://schemas.openxmlformats.org/officeDocument/2006/relationships/font" Target="fonts/OpenSans-italic.fntdata"/><Relationship Id="rId6" Type="http://schemas.openxmlformats.org/officeDocument/2006/relationships/slide" Target="slides/slide1.xml"/><Relationship Id="rId18" Type="http://schemas.openxmlformats.org/officeDocument/2006/relationships/font" Target="fonts/OpenSans-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1f7d85c3880_7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1f7d85c3880_7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2ce09000d5a_0_14: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2ce09000d5a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600" cy="7226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png"/><Relationship Id="rId4" Type="http://schemas.openxmlformats.org/officeDocument/2006/relationships/image" Target="../media/image1.png"/><Relationship Id="rId5" Type="http://schemas.openxmlformats.org/officeDocument/2006/relationships/image" Target="../media/image7.png"/><Relationship Id="rId6" Type="http://schemas.openxmlformats.org/officeDocument/2006/relationships/image" Target="../media/image3.png"/><Relationship Id="rId7" Type="http://schemas.openxmlformats.org/officeDocument/2006/relationships/image" Target="../media/image2.png"/><Relationship Id="rId8"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4.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rot="3765">
            <a:off x="315223" y="343975"/>
            <a:ext cx="7121104" cy="9427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lang="en" sz="2500">
                <a:solidFill>
                  <a:schemeClr val="dk1"/>
                </a:solidFill>
                <a:latin typeface="Open Sans"/>
                <a:ea typeface="Open Sans"/>
                <a:cs typeface="Open Sans"/>
                <a:sym typeface="Open Sans"/>
              </a:rPr>
              <a:t>This document following slides provide a template and language for an </a:t>
            </a:r>
            <a:r>
              <a:rPr b="1" lang="en" sz="2500">
                <a:solidFill>
                  <a:srgbClr val="88246F"/>
                </a:solidFill>
                <a:latin typeface="Open Sans"/>
                <a:ea typeface="Open Sans"/>
                <a:cs typeface="Open Sans"/>
                <a:sym typeface="Open Sans"/>
              </a:rPr>
              <a:t>employer infographic</a:t>
            </a:r>
            <a:r>
              <a:rPr b="1" lang="en" sz="2500">
                <a:solidFill>
                  <a:schemeClr val="dk1"/>
                </a:solidFill>
                <a:latin typeface="Open Sans"/>
                <a:ea typeface="Open Sans"/>
                <a:cs typeface="Open Sans"/>
                <a:sym typeface="Open Sans"/>
              </a:rPr>
              <a:t> to support you in engaging with employer audiences. </a:t>
            </a:r>
            <a:endParaRPr b="1" sz="2500">
              <a:solidFill>
                <a:schemeClr val="dk1"/>
              </a:solidFill>
              <a:latin typeface="Open Sans"/>
              <a:ea typeface="Open Sans"/>
              <a:cs typeface="Open Sans"/>
              <a:sym typeface="Open Sans"/>
            </a:endParaRPr>
          </a:p>
          <a:p>
            <a:pPr indent="0" lvl="0" marL="0" rtl="0" algn="l">
              <a:lnSpc>
                <a:spcPct val="100000"/>
              </a:lnSpc>
              <a:spcBef>
                <a:spcPts val="0"/>
              </a:spcBef>
              <a:spcAft>
                <a:spcPts val="0"/>
              </a:spcAft>
              <a:buNone/>
            </a:pPr>
            <a:r>
              <a:t/>
            </a:r>
            <a:endParaRPr b="1" sz="2500">
              <a:solidFill>
                <a:schemeClr val="dk1"/>
              </a:solidFill>
              <a:latin typeface="Open Sans"/>
              <a:ea typeface="Open Sans"/>
              <a:cs typeface="Open Sans"/>
              <a:sym typeface="Open Sans"/>
            </a:endParaRPr>
          </a:p>
          <a:p>
            <a:pPr indent="0" lvl="0" marL="0" rtl="0" algn="l">
              <a:lnSpc>
                <a:spcPct val="100000"/>
              </a:lnSpc>
              <a:spcBef>
                <a:spcPts val="0"/>
              </a:spcBef>
              <a:spcAft>
                <a:spcPts val="0"/>
              </a:spcAft>
              <a:buNone/>
            </a:pPr>
            <a:r>
              <a:rPr b="1" lang="en" sz="2500">
                <a:solidFill>
                  <a:schemeClr val="dk1"/>
                </a:solidFill>
                <a:latin typeface="Open Sans"/>
                <a:ea typeface="Open Sans"/>
                <a:cs typeface="Open Sans"/>
                <a:sym typeface="Open Sans"/>
              </a:rPr>
              <a:t>This template includes suggested copy that </a:t>
            </a:r>
            <a:r>
              <a:rPr b="1" lang="en" sz="2500">
                <a:solidFill>
                  <a:schemeClr val="dk1"/>
                </a:solidFill>
                <a:latin typeface="Open Sans"/>
                <a:ea typeface="Open Sans"/>
                <a:cs typeface="Open Sans"/>
                <a:sym typeface="Open Sans"/>
              </a:rPr>
              <a:t>can be customized to incorporate your website, logo, branding, images, preferred colors or other information</a:t>
            </a:r>
            <a:r>
              <a:rPr b="1" lang="en" sz="2500">
                <a:solidFill>
                  <a:schemeClr val="dk1"/>
                </a:solidFill>
                <a:latin typeface="Open Sans"/>
                <a:ea typeface="Open Sans"/>
                <a:cs typeface="Open Sans"/>
                <a:sym typeface="Open Sans"/>
              </a:rPr>
              <a:t> to fit your needs.</a:t>
            </a:r>
            <a:endParaRPr b="1" sz="2500">
              <a:solidFill>
                <a:schemeClr val="dk1"/>
              </a:solidFill>
              <a:latin typeface="Open Sans"/>
              <a:ea typeface="Open Sans"/>
              <a:cs typeface="Open Sans"/>
              <a:sym typeface="Open Sans"/>
            </a:endParaRPr>
          </a:p>
          <a:p>
            <a:pPr indent="0" lvl="0" marL="0" rtl="0" algn="l">
              <a:lnSpc>
                <a:spcPct val="100000"/>
              </a:lnSpc>
              <a:spcBef>
                <a:spcPts val="0"/>
              </a:spcBef>
              <a:spcAft>
                <a:spcPts val="0"/>
              </a:spcAft>
              <a:buNone/>
            </a:pPr>
            <a:r>
              <a:t/>
            </a:r>
            <a:endParaRPr b="1" sz="2500">
              <a:solidFill>
                <a:schemeClr val="dk1"/>
              </a:solidFill>
              <a:latin typeface="Open Sans"/>
              <a:ea typeface="Open Sans"/>
              <a:cs typeface="Open Sans"/>
              <a:sym typeface="Open Sans"/>
            </a:endParaRPr>
          </a:p>
          <a:p>
            <a:pPr indent="0" lvl="0" marL="0" rtl="0" algn="l">
              <a:lnSpc>
                <a:spcPct val="100000"/>
              </a:lnSpc>
              <a:spcBef>
                <a:spcPts val="0"/>
              </a:spcBef>
              <a:spcAft>
                <a:spcPts val="0"/>
              </a:spcAft>
              <a:buNone/>
            </a:pPr>
            <a:r>
              <a:rPr b="1" lang="en" sz="2500">
                <a:solidFill>
                  <a:schemeClr val="dk1"/>
                </a:solidFill>
                <a:latin typeface="Open Sans"/>
                <a:ea typeface="Open Sans"/>
                <a:cs typeface="Open Sans"/>
                <a:sym typeface="Open Sans"/>
              </a:rPr>
              <a:t>How to use the template:</a:t>
            </a:r>
            <a:endParaRPr b="1" sz="2500">
              <a:solidFill>
                <a:schemeClr val="dk1"/>
              </a:solidFill>
              <a:latin typeface="Open Sans"/>
              <a:ea typeface="Open Sans"/>
              <a:cs typeface="Open Sans"/>
              <a:sym typeface="Open Sans"/>
            </a:endParaRPr>
          </a:p>
          <a:p>
            <a:pPr indent="-355600" lvl="0" marL="457200" rtl="0" algn="l">
              <a:lnSpc>
                <a:spcPct val="100000"/>
              </a:lnSpc>
              <a:spcBef>
                <a:spcPts val="1000"/>
              </a:spcBef>
              <a:spcAft>
                <a:spcPts val="0"/>
              </a:spcAft>
              <a:buClr>
                <a:schemeClr val="dk1"/>
              </a:buClr>
              <a:buSzPts val="2000"/>
              <a:buFont typeface="Helvetica Neue"/>
              <a:buChar char="●"/>
            </a:pPr>
            <a:r>
              <a:rPr i="1" lang="en" sz="2000">
                <a:solidFill>
                  <a:schemeClr val="dk1"/>
                </a:solidFill>
                <a:latin typeface="Open Sans"/>
                <a:ea typeface="Open Sans"/>
                <a:cs typeface="Open Sans"/>
                <a:sym typeface="Open Sans"/>
              </a:rPr>
              <a:t>To customize this infographic, you must </a:t>
            </a:r>
            <a:r>
              <a:rPr b="1" i="1" lang="en" sz="2000">
                <a:solidFill>
                  <a:srgbClr val="88246F"/>
                </a:solidFill>
                <a:latin typeface="Open Sans"/>
                <a:ea typeface="Open Sans"/>
                <a:cs typeface="Open Sans"/>
                <a:sym typeface="Open Sans"/>
              </a:rPr>
              <a:t>MAKE A </a:t>
            </a:r>
            <a:r>
              <a:rPr b="1" i="1" lang="en" sz="2000">
                <a:solidFill>
                  <a:srgbClr val="88246F"/>
                </a:solidFill>
                <a:latin typeface="Open Sans"/>
                <a:ea typeface="Open Sans"/>
                <a:cs typeface="Open Sans"/>
                <a:sym typeface="Open Sans"/>
              </a:rPr>
              <a:t>COPY</a:t>
            </a:r>
            <a:r>
              <a:rPr i="1" lang="en" sz="2000">
                <a:solidFill>
                  <a:srgbClr val="88246F"/>
                </a:solidFill>
                <a:latin typeface="Open Sans"/>
                <a:ea typeface="Open Sans"/>
                <a:cs typeface="Open Sans"/>
                <a:sym typeface="Open Sans"/>
              </a:rPr>
              <a:t> </a:t>
            </a:r>
            <a:r>
              <a:rPr i="1" lang="en" sz="2000">
                <a:solidFill>
                  <a:schemeClr val="dk1"/>
                </a:solidFill>
                <a:latin typeface="Open Sans"/>
                <a:ea typeface="Open Sans"/>
                <a:cs typeface="Open Sans"/>
                <a:sym typeface="Open Sans"/>
              </a:rPr>
              <a:t>and edit the new document (File&gt;Make a copy). </a:t>
            </a:r>
            <a:endParaRPr i="1" sz="2000">
              <a:solidFill>
                <a:schemeClr val="dk1"/>
              </a:solidFill>
              <a:latin typeface="Open Sans"/>
              <a:ea typeface="Open Sans"/>
              <a:cs typeface="Open Sans"/>
              <a:sym typeface="Open Sans"/>
            </a:endParaRPr>
          </a:p>
          <a:p>
            <a:pPr indent="-355600" lvl="0" marL="457200" rtl="0" algn="l">
              <a:lnSpc>
                <a:spcPct val="100000"/>
              </a:lnSpc>
              <a:spcBef>
                <a:spcPts val="1000"/>
              </a:spcBef>
              <a:spcAft>
                <a:spcPts val="0"/>
              </a:spcAft>
              <a:buClr>
                <a:schemeClr val="dk1"/>
              </a:buClr>
              <a:buSzPts val="2000"/>
              <a:buFont typeface="Open Sans"/>
              <a:buChar char="●"/>
            </a:pPr>
            <a:r>
              <a:rPr i="1" lang="en" sz="2000">
                <a:solidFill>
                  <a:schemeClr val="dk1"/>
                </a:solidFill>
                <a:latin typeface="Open Sans"/>
                <a:ea typeface="Open Sans"/>
                <a:cs typeface="Open Sans"/>
                <a:sym typeface="Open Sans"/>
              </a:rPr>
              <a:t>After you’ve finalized edits to the new document, go to File and select “Download” from the dropdown menu. From there, select the option that works best for your intended purposes. </a:t>
            </a:r>
            <a:endParaRPr i="1" sz="2000">
              <a:solidFill>
                <a:schemeClr val="dk1"/>
              </a:solidFill>
              <a:latin typeface="Open Sans"/>
              <a:ea typeface="Open Sans"/>
              <a:cs typeface="Open Sans"/>
              <a:sym typeface="Open Sans"/>
            </a:endParaRPr>
          </a:p>
          <a:p>
            <a:pPr indent="-355600" lvl="1" marL="914400" rtl="0" algn="l">
              <a:lnSpc>
                <a:spcPct val="100000"/>
              </a:lnSpc>
              <a:spcBef>
                <a:spcPts val="1000"/>
              </a:spcBef>
              <a:spcAft>
                <a:spcPts val="0"/>
              </a:spcAft>
              <a:buClr>
                <a:schemeClr val="dk1"/>
              </a:buClr>
              <a:buSzPts val="2000"/>
              <a:buFont typeface="Open Sans"/>
              <a:buChar char="○"/>
            </a:pPr>
            <a:r>
              <a:rPr i="1" lang="en" sz="2000">
                <a:solidFill>
                  <a:schemeClr val="dk1"/>
                </a:solidFill>
                <a:latin typeface="Open Sans"/>
                <a:ea typeface="Open Sans"/>
                <a:cs typeface="Open Sans"/>
                <a:sym typeface="Open Sans"/>
              </a:rPr>
              <a:t>We recommend “PDF Document” for printing or digital distribution. If you would like to </a:t>
            </a:r>
            <a:r>
              <a:rPr i="1" lang="en" sz="2000">
                <a:solidFill>
                  <a:schemeClr val="dk1"/>
                </a:solidFill>
                <a:latin typeface="Open Sans"/>
                <a:ea typeface="Open Sans"/>
                <a:cs typeface="Open Sans"/>
                <a:sym typeface="Open Sans"/>
              </a:rPr>
              <a:t>export</a:t>
            </a:r>
            <a:r>
              <a:rPr i="1" lang="en" sz="2000">
                <a:solidFill>
                  <a:schemeClr val="dk1"/>
                </a:solidFill>
                <a:latin typeface="Open Sans"/>
                <a:ea typeface="Open Sans"/>
                <a:cs typeface="Open Sans"/>
                <a:sym typeface="Open Sans"/>
              </a:rPr>
              <a:t> as an image, choose “JPEG”</a:t>
            </a:r>
            <a:r>
              <a:rPr i="1" lang="en" sz="2000">
                <a:solidFill>
                  <a:schemeClr val="dk1"/>
                </a:solidFill>
                <a:latin typeface="Open Sans"/>
                <a:ea typeface="Open Sans"/>
                <a:cs typeface="Open Sans"/>
                <a:sym typeface="Open Sans"/>
              </a:rPr>
              <a:t> instead.</a:t>
            </a:r>
            <a:endParaRPr i="1" sz="2000">
              <a:solidFill>
                <a:schemeClr val="dk1"/>
              </a:solidFill>
              <a:latin typeface="Open Sans"/>
              <a:ea typeface="Open Sans"/>
              <a:cs typeface="Open Sans"/>
              <a:sym typeface="Open Sans"/>
            </a:endParaRPr>
          </a:p>
          <a:p>
            <a:pPr indent="-355600" lvl="0" marL="457200" rtl="0" algn="l">
              <a:spcBef>
                <a:spcPts val="1000"/>
              </a:spcBef>
              <a:spcAft>
                <a:spcPts val="0"/>
              </a:spcAft>
              <a:buClr>
                <a:schemeClr val="dk1"/>
              </a:buClr>
              <a:buSzPts val="2000"/>
              <a:buFont typeface="Open Sans"/>
              <a:buChar char="●"/>
            </a:pPr>
            <a:r>
              <a:rPr i="1" lang="en" sz="2000">
                <a:solidFill>
                  <a:schemeClr val="dk1"/>
                </a:solidFill>
                <a:latin typeface="Open Sans"/>
                <a:ea typeface="Open Sans"/>
                <a:cs typeface="Open Sans"/>
                <a:sym typeface="Open Sans"/>
              </a:rPr>
              <a:t>All done!</a:t>
            </a:r>
            <a:endParaRPr i="1" sz="2000">
              <a:solidFill>
                <a:schemeClr val="dk1"/>
              </a:solidFill>
              <a:latin typeface="Open Sans"/>
              <a:ea typeface="Open Sans"/>
              <a:cs typeface="Open Sans"/>
              <a:sym typeface="Open Sans"/>
            </a:endParaRPr>
          </a:p>
          <a:p>
            <a:pPr indent="0" lvl="0" marL="457200" rtl="0" algn="l">
              <a:lnSpc>
                <a:spcPct val="100000"/>
              </a:lnSpc>
              <a:spcBef>
                <a:spcPts val="1000"/>
              </a:spcBef>
              <a:spcAft>
                <a:spcPts val="0"/>
              </a:spcAft>
              <a:buNone/>
            </a:pPr>
            <a:r>
              <a:t/>
            </a:r>
            <a:endParaRPr i="1" sz="1700">
              <a:solidFill>
                <a:schemeClr val="dk1"/>
              </a:solidFill>
              <a:latin typeface="Open Sans"/>
              <a:ea typeface="Open Sans"/>
              <a:cs typeface="Open Sans"/>
              <a:sym typeface="Open Sans"/>
            </a:endParaRPr>
          </a:p>
          <a:p>
            <a:pPr indent="0" lvl="0" marL="0" rtl="0" algn="l">
              <a:lnSpc>
                <a:spcPct val="100000"/>
              </a:lnSpc>
              <a:spcBef>
                <a:spcPts val="0"/>
              </a:spcBef>
              <a:spcAft>
                <a:spcPts val="0"/>
              </a:spcAft>
              <a:buNone/>
            </a:pPr>
            <a:r>
              <a:t/>
            </a:r>
            <a:endParaRPr b="1" sz="4500">
              <a:solidFill>
                <a:schemeClr val="dk1"/>
              </a:solidFill>
              <a:latin typeface="Open Sans"/>
              <a:ea typeface="Open Sans"/>
              <a:cs typeface="Open Sans"/>
              <a:sym typeface="Open Sans"/>
            </a:endParaRPr>
          </a:p>
          <a:p>
            <a:pPr indent="0" lvl="0" marL="0" rtl="0" algn="l">
              <a:lnSpc>
                <a:spcPct val="100000"/>
              </a:lnSpc>
              <a:spcBef>
                <a:spcPts val="0"/>
              </a:spcBef>
              <a:spcAft>
                <a:spcPts val="0"/>
              </a:spcAft>
              <a:buNone/>
            </a:pPr>
            <a:r>
              <a:t/>
            </a:r>
            <a:endParaRPr b="1" sz="4500">
              <a:solidFill>
                <a:schemeClr val="dk1"/>
              </a:solidFill>
              <a:latin typeface="Open Sans"/>
              <a:ea typeface="Open Sans"/>
              <a:cs typeface="Open Sans"/>
              <a:sym typeface="Open San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4"/>
          <p:cNvSpPr/>
          <p:nvPr/>
        </p:nvSpPr>
        <p:spPr>
          <a:xfrm>
            <a:off x="0" y="6140025"/>
            <a:ext cx="7772400" cy="3842100"/>
          </a:xfrm>
          <a:prstGeom prst="rect">
            <a:avLst/>
          </a:prstGeom>
          <a:solidFill>
            <a:srgbClr val="BB9E3D">
              <a:alpha val="506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0" name="Google Shape;60;p14"/>
          <p:cNvSpPr/>
          <p:nvPr/>
        </p:nvSpPr>
        <p:spPr>
          <a:xfrm>
            <a:off x="4659525" y="3273750"/>
            <a:ext cx="3113100" cy="2942400"/>
          </a:xfrm>
          <a:prstGeom prst="rect">
            <a:avLst/>
          </a:prstGeom>
          <a:solidFill>
            <a:srgbClr val="BB9E3D">
              <a:alpha val="519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1" name="Google Shape;61;p14"/>
          <p:cNvSpPr/>
          <p:nvPr/>
        </p:nvSpPr>
        <p:spPr>
          <a:xfrm flipH="1" rot="10800000">
            <a:off x="0" y="-75"/>
            <a:ext cx="1066500" cy="2233200"/>
          </a:xfrm>
          <a:prstGeom prst="rtTriangle">
            <a:avLst/>
          </a:prstGeom>
          <a:solidFill>
            <a:srgbClr val="88246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62" name="Google Shape;62;p14"/>
          <p:cNvPicPr preferRelativeResize="0"/>
          <p:nvPr/>
        </p:nvPicPr>
        <p:blipFill rotWithShape="1">
          <a:blip r:embed="rId3">
            <a:alphaModFix/>
          </a:blip>
          <a:srcRect b="0" l="0" r="0" t="704"/>
          <a:stretch/>
        </p:blipFill>
        <p:spPr>
          <a:xfrm>
            <a:off x="-138600" y="172575"/>
            <a:ext cx="2817151" cy="1601375"/>
          </a:xfrm>
          <a:prstGeom prst="rect">
            <a:avLst/>
          </a:prstGeom>
          <a:noFill/>
          <a:ln>
            <a:noFill/>
          </a:ln>
        </p:spPr>
      </p:pic>
      <p:sp>
        <p:nvSpPr>
          <p:cNvPr id="63" name="Google Shape;63;p14"/>
          <p:cNvSpPr/>
          <p:nvPr/>
        </p:nvSpPr>
        <p:spPr>
          <a:xfrm rot="-5400000">
            <a:off x="2306938" y="3113238"/>
            <a:ext cx="2942550" cy="3263825"/>
          </a:xfrm>
          <a:prstGeom prst="flowChartOffpageConnector">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4" name="Google Shape;64;p14"/>
          <p:cNvSpPr/>
          <p:nvPr/>
        </p:nvSpPr>
        <p:spPr>
          <a:xfrm rot="-5400000">
            <a:off x="2306938" y="3113038"/>
            <a:ext cx="2942550" cy="3263825"/>
          </a:xfrm>
          <a:prstGeom prst="flowChartOffpageConnector">
            <a:avLst/>
          </a:prstGeom>
          <a:solidFill>
            <a:srgbClr val="BB9E3D">
              <a:alpha val="2532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5" name="Google Shape;65;p14"/>
          <p:cNvSpPr/>
          <p:nvPr/>
        </p:nvSpPr>
        <p:spPr>
          <a:xfrm rot="-5400000">
            <a:off x="27128" y="3246747"/>
            <a:ext cx="2942550" cy="2996806"/>
          </a:xfrm>
          <a:prstGeom prst="flowChartOffpageConnector">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6" name="Google Shape;66;p14"/>
          <p:cNvSpPr/>
          <p:nvPr/>
        </p:nvSpPr>
        <p:spPr>
          <a:xfrm rot="-5400000">
            <a:off x="27128" y="3246547"/>
            <a:ext cx="2942550" cy="2996806"/>
          </a:xfrm>
          <a:prstGeom prst="flowChartOffpageConnector">
            <a:avLst/>
          </a:prstGeom>
          <a:solidFill>
            <a:srgbClr val="BB9E3D">
              <a:alpha val="1456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7" name="Google Shape;67;p14"/>
          <p:cNvSpPr/>
          <p:nvPr/>
        </p:nvSpPr>
        <p:spPr>
          <a:xfrm>
            <a:off x="0" y="2781120"/>
            <a:ext cx="7772400" cy="492600"/>
          </a:xfrm>
          <a:prstGeom prst="rect">
            <a:avLst/>
          </a:prstGeom>
          <a:solidFill>
            <a:srgbClr val="2CBCB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8" name="Google Shape;68;p14"/>
          <p:cNvSpPr txBox="1"/>
          <p:nvPr/>
        </p:nvSpPr>
        <p:spPr>
          <a:xfrm>
            <a:off x="2678550" y="378125"/>
            <a:ext cx="4824300" cy="9315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800"/>
              </a:spcAft>
              <a:buNone/>
            </a:pPr>
            <a:r>
              <a:rPr lang="en" sz="2200">
                <a:solidFill>
                  <a:srgbClr val="88246F"/>
                </a:solidFill>
                <a:latin typeface="Oswald SemiBold"/>
                <a:ea typeface="Oswald SemiBold"/>
                <a:cs typeface="Oswald SemiBold"/>
                <a:sym typeface="Oswald SemiBold"/>
              </a:rPr>
              <a:t>YOUTH APPRENTICESHIP: DEVELOPING THE WORKFORCE OF THE FUTURE</a:t>
            </a:r>
            <a:endParaRPr sz="2200">
              <a:solidFill>
                <a:schemeClr val="dk1"/>
              </a:solidFill>
              <a:latin typeface="Oswald SemiBold"/>
              <a:ea typeface="Oswald SemiBold"/>
              <a:cs typeface="Oswald SemiBold"/>
              <a:sym typeface="Oswald SemiBold"/>
            </a:endParaRPr>
          </a:p>
        </p:txBody>
      </p:sp>
      <p:sp>
        <p:nvSpPr>
          <p:cNvPr id="69" name="Google Shape;69;p14"/>
          <p:cNvSpPr txBox="1"/>
          <p:nvPr/>
        </p:nvSpPr>
        <p:spPr>
          <a:xfrm>
            <a:off x="564050" y="483350"/>
            <a:ext cx="1518600" cy="492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800"/>
              </a:spcAft>
              <a:buNone/>
            </a:pPr>
            <a:r>
              <a:rPr b="1" lang="en" sz="2000">
                <a:solidFill>
                  <a:srgbClr val="BB9E3D"/>
                </a:solidFill>
                <a:latin typeface="Oswald"/>
                <a:ea typeface="Oswald"/>
                <a:cs typeface="Oswald"/>
                <a:sym typeface="Oswald"/>
              </a:rPr>
              <a:t>[Insert Logo]</a:t>
            </a:r>
            <a:endParaRPr>
              <a:solidFill>
                <a:srgbClr val="BB9E3D"/>
              </a:solidFill>
            </a:endParaRPr>
          </a:p>
        </p:txBody>
      </p:sp>
      <p:sp>
        <p:nvSpPr>
          <p:cNvPr id="70" name="Google Shape;70;p14"/>
          <p:cNvSpPr txBox="1"/>
          <p:nvPr/>
        </p:nvSpPr>
        <p:spPr>
          <a:xfrm>
            <a:off x="480500" y="1474275"/>
            <a:ext cx="7022400" cy="1132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800"/>
              </a:spcAft>
              <a:buNone/>
            </a:pPr>
            <a:r>
              <a:rPr b="1" lang="en" sz="1100">
                <a:solidFill>
                  <a:schemeClr val="dk1"/>
                </a:solidFill>
                <a:latin typeface="Open Sans"/>
                <a:ea typeface="Open Sans"/>
                <a:cs typeface="Open Sans"/>
                <a:sym typeface="Open Sans"/>
              </a:rPr>
              <a:t>Youth apprenticeship gives businesses a chance to grow a future workforce that is empowered, mentored, and supported for long-term growth and success. </a:t>
            </a:r>
            <a:r>
              <a:rPr b="1" lang="en" sz="1100">
                <a:solidFill>
                  <a:schemeClr val="dk1"/>
                </a:solidFill>
                <a:latin typeface="Open Sans"/>
                <a:ea typeface="Open Sans"/>
                <a:cs typeface="Open Sans"/>
                <a:sym typeface="Open Sans"/>
              </a:rPr>
              <a:t>Youth apprenticeship connects the learning needs of youth with the talent needs of industry — creating a more inclusive economy and skilled workforce, and transforming how our education system prepares young people for careers and adulthood. </a:t>
            </a:r>
            <a:endParaRPr b="1" sz="1100">
              <a:solidFill>
                <a:schemeClr val="dk1"/>
              </a:solidFill>
              <a:latin typeface="Open Sans"/>
              <a:ea typeface="Open Sans"/>
              <a:cs typeface="Open Sans"/>
              <a:sym typeface="Open Sans"/>
            </a:endParaRPr>
          </a:p>
        </p:txBody>
      </p:sp>
      <p:sp>
        <p:nvSpPr>
          <p:cNvPr id="71" name="Google Shape;71;p14"/>
          <p:cNvSpPr txBox="1"/>
          <p:nvPr/>
        </p:nvSpPr>
        <p:spPr>
          <a:xfrm>
            <a:off x="480500" y="2827313"/>
            <a:ext cx="7022400" cy="400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800"/>
              </a:spcAft>
              <a:buNone/>
            </a:pPr>
            <a:r>
              <a:rPr b="1" lang="en">
                <a:solidFill>
                  <a:srgbClr val="054358"/>
                </a:solidFill>
                <a:latin typeface="Oswald"/>
                <a:ea typeface="Oswald"/>
                <a:cs typeface="Oswald"/>
                <a:sym typeface="Oswald"/>
              </a:rPr>
              <a:t>GOOD FOR BUSINESS. YOUTH APPRENTICESHIP BUILDS:</a:t>
            </a:r>
            <a:endParaRPr b="1">
              <a:solidFill>
                <a:srgbClr val="054358"/>
              </a:solidFill>
              <a:latin typeface="Oswald"/>
              <a:ea typeface="Oswald"/>
              <a:cs typeface="Oswald"/>
              <a:sym typeface="Oswald"/>
            </a:endParaRPr>
          </a:p>
        </p:txBody>
      </p:sp>
      <p:sp>
        <p:nvSpPr>
          <p:cNvPr id="72" name="Google Shape;72;p14"/>
          <p:cNvSpPr txBox="1"/>
          <p:nvPr/>
        </p:nvSpPr>
        <p:spPr>
          <a:xfrm>
            <a:off x="480500" y="3976800"/>
            <a:ext cx="1518600" cy="667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800"/>
              </a:spcAft>
              <a:buNone/>
            </a:pPr>
            <a:r>
              <a:rPr b="1" lang="en" sz="950">
                <a:solidFill>
                  <a:srgbClr val="24706B"/>
                </a:solidFill>
                <a:latin typeface="Open Sans"/>
                <a:ea typeface="Open Sans"/>
                <a:cs typeface="Open Sans"/>
                <a:sym typeface="Open Sans"/>
              </a:rPr>
              <a:t>A talent pipeline of skilled and </a:t>
            </a:r>
            <a:br>
              <a:rPr b="1" lang="en" sz="950">
                <a:solidFill>
                  <a:srgbClr val="24706B"/>
                </a:solidFill>
                <a:latin typeface="Open Sans"/>
                <a:ea typeface="Open Sans"/>
                <a:cs typeface="Open Sans"/>
                <a:sym typeface="Open Sans"/>
              </a:rPr>
            </a:br>
            <a:r>
              <a:rPr b="1" lang="en" sz="950">
                <a:solidFill>
                  <a:srgbClr val="24706B"/>
                </a:solidFill>
                <a:latin typeface="Open Sans"/>
                <a:ea typeface="Open Sans"/>
                <a:cs typeface="Open Sans"/>
                <a:sym typeface="Open Sans"/>
              </a:rPr>
              <a:t>dedicated workers.</a:t>
            </a:r>
            <a:endParaRPr b="1" sz="950">
              <a:solidFill>
                <a:srgbClr val="24706B"/>
              </a:solidFill>
              <a:latin typeface="Open Sans"/>
              <a:ea typeface="Open Sans"/>
              <a:cs typeface="Open Sans"/>
              <a:sym typeface="Open Sans"/>
            </a:endParaRPr>
          </a:p>
        </p:txBody>
      </p:sp>
      <p:sp>
        <p:nvSpPr>
          <p:cNvPr id="73" name="Google Shape;73;p14"/>
          <p:cNvSpPr txBox="1"/>
          <p:nvPr/>
        </p:nvSpPr>
        <p:spPr>
          <a:xfrm>
            <a:off x="3064824" y="3976800"/>
            <a:ext cx="1686300" cy="667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800"/>
              </a:spcAft>
              <a:buNone/>
            </a:pPr>
            <a:r>
              <a:rPr b="1" lang="en" sz="950">
                <a:solidFill>
                  <a:srgbClr val="24706B"/>
                </a:solidFill>
                <a:latin typeface="Open Sans"/>
                <a:ea typeface="Open Sans"/>
                <a:cs typeface="Open Sans"/>
                <a:sym typeface="Open Sans"/>
              </a:rPr>
              <a:t>A diverse young </a:t>
            </a:r>
            <a:br>
              <a:rPr b="1" lang="en" sz="950">
                <a:solidFill>
                  <a:srgbClr val="24706B"/>
                </a:solidFill>
                <a:latin typeface="Open Sans"/>
                <a:ea typeface="Open Sans"/>
                <a:cs typeface="Open Sans"/>
                <a:sym typeface="Open Sans"/>
              </a:rPr>
            </a:br>
            <a:r>
              <a:rPr b="1" lang="en" sz="950">
                <a:solidFill>
                  <a:srgbClr val="24706B"/>
                </a:solidFill>
                <a:latin typeface="Open Sans"/>
                <a:ea typeface="Open Sans"/>
                <a:cs typeface="Open Sans"/>
                <a:sym typeface="Open Sans"/>
              </a:rPr>
              <a:t>workforce eager to start their career journeys.</a:t>
            </a:r>
            <a:endParaRPr b="1" sz="950">
              <a:solidFill>
                <a:srgbClr val="24706B"/>
              </a:solidFill>
              <a:latin typeface="Open Sans"/>
              <a:ea typeface="Open Sans"/>
              <a:cs typeface="Open Sans"/>
              <a:sym typeface="Open Sans"/>
            </a:endParaRPr>
          </a:p>
        </p:txBody>
      </p:sp>
      <p:sp>
        <p:nvSpPr>
          <p:cNvPr id="74" name="Google Shape;74;p14"/>
          <p:cNvSpPr txBox="1"/>
          <p:nvPr/>
        </p:nvSpPr>
        <p:spPr>
          <a:xfrm>
            <a:off x="5496450" y="3976800"/>
            <a:ext cx="1943400" cy="667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800"/>
              </a:spcAft>
              <a:buNone/>
            </a:pPr>
            <a:r>
              <a:rPr b="1" lang="en" sz="950">
                <a:solidFill>
                  <a:srgbClr val="24706B"/>
                </a:solidFill>
                <a:latin typeface="Open Sans"/>
                <a:ea typeface="Open Sans"/>
                <a:cs typeface="Open Sans"/>
                <a:sym typeface="Open Sans"/>
              </a:rPr>
              <a:t>A culture of learning that closes the gap between education and employment.</a:t>
            </a:r>
            <a:endParaRPr b="1" sz="950">
              <a:solidFill>
                <a:srgbClr val="24706B"/>
              </a:solidFill>
              <a:latin typeface="Open Sans"/>
              <a:ea typeface="Open Sans"/>
              <a:cs typeface="Open Sans"/>
              <a:sym typeface="Open Sans"/>
            </a:endParaRPr>
          </a:p>
        </p:txBody>
      </p:sp>
      <p:sp>
        <p:nvSpPr>
          <p:cNvPr id="75" name="Google Shape;75;p14"/>
          <p:cNvSpPr/>
          <p:nvPr/>
        </p:nvSpPr>
        <p:spPr>
          <a:xfrm>
            <a:off x="0" y="4745225"/>
            <a:ext cx="7772400" cy="1471200"/>
          </a:xfrm>
          <a:prstGeom prst="rect">
            <a:avLst/>
          </a:prstGeom>
          <a:solidFill>
            <a:srgbClr val="FFFFFF">
              <a:alpha val="2025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6" name="Google Shape;76;p14"/>
          <p:cNvSpPr txBox="1"/>
          <p:nvPr/>
        </p:nvSpPr>
        <p:spPr>
          <a:xfrm>
            <a:off x="480500" y="4922700"/>
            <a:ext cx="1884000" cy="11199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800"/>
              </a:spcAft>
              <a:buNone/>
            </a:pPr>
            <a:r>
              <a:rPr lang="en" sz="900">
                <a:solidFill>
                  <a:srgbClr val="054358"/>
                </a:solidFill>
                <a:latin typeface="Open Sans Medium"/>
                <a:ea typeface="Open Sans Medium"/>
                <a:cs typeface="Open Sans Medium"/>
                <a:sym typeface="Open Sans Medium"/>
              </a:rPr>
              <a:t>Youth apprenticeship introduces employers to an emerging talent pool of young adults and exposes them early to career opportunities in </a:t>
            </a:r>
            <a:br>
              <a:rPr lang="en" sz="900">
                <a:solidFill>
                  <a:srgbClr val="054358"/>
                </a:solidFill>
                <a:latin typeface="Open Sans Medium"/>
                <a:ea typeface="Open Sans Medium"/>
                <a:cs typeface="Open Sans Medium"/>
                <a:sym typeface="Open Sans Medium"/>
              </a:rPr>
            </a:br>
            <a:r>
              <a:rPr lang="en" sz="900">
                <a:solidFill>
                  <a:srgbClr val="054358"/>
                </a:solidFill>
                <a:latin typeface="Open Sans Medium"/>
                <a:ea typeface="Open Sans Medium"/>
                <a:cs typeface="Open Sans Medium"/>
                <a:sym typeface="Open Sans Medium"/>
              </a:rPr>
              <a:t>their sector.</a:t>
            </a:r>
            <a:endParaRPr sz="900">
              <a:solidFill>
                <a:srgbClr val="054358"/>
              </a:solidFill>
              <a:latin typeface="Open Sans Medium"/>
              <a:ea typeface="Open Sans Medium"/>
              <a:cs typeface="Open Sans Medium"/>
              <a:sym typeface="Open Sans Medium"/>
            </a:endParaRPr>
          </a:p>
        </p:txBody>
      </p:sp>
      <p:sp>
        <p:nvSpPr>
          <p:cNvPr id="77" name="Google Shape;77;p14"/>
          <p:cNvSpPr txBox="1"/>
          <p:nvPr/>
        </p:nvSpPr>
        <p:spPr>
          <a:xfrm>
            <a:off x="3064825" y="4922700"/>
            <a:ext cx="1884000" cy="960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800"/>
              </a:spcAft>
              <a:buNone/>
            </a:pPr>
            <a:r>
              <a:rPr lang="en" sz="900">
                <a:solidFill>
                  <a:srgbClr val="054358"/>
                </a:solidFill>
                <a:latin typeface="Open Sans Medium"/>
                <a:ea typeface="Open Sans Medium"/>
                <a:cs typeface="Open Sans Medium"/>
                <a:sym typeface="Open Sans Medium"/>
              </a:rPr>
              <a:t>Youth apprenticeship </a:t>
            </a:r>
            <a:r>
              <a:rPr lang="en" sz="900">
                <a:solidFill>
                  <a:srgbClr val="054358"/>
                </a:solidFill>
                <a:latin typeface="Open Sans Medium"/>
                <a:ea typeface="Open Sans Medium"/>
                <a:cs typeface="Open Sans Medium"/>
                <a:sym typeface="Open Sans Medium"/>
              </a:rPr>
              <a:t>allows companies and organizations to cultivate a talent pool with fresh ideas and unique perspectives. </a:t>
            </a:r>
            <a:endParaRPr sz="900">
              <a:solidFill>
                <a:srgbClr val="054358"/>
              </a:solidFill>
              <a:latin typeface="Open Sans Medium"/>
              <a:ea typeface="Open Sans Medium"/>
              <a:cs typeface="Open Sans Medium"/>
              <a:sym typeface="Open Sans Medium"/>
            </a:endParaRPr>
          </a:p>
        </p:txBody>
      </p:sp>
      <p:sp>
        <p:nvSpPr>
          <p:cNvPr id="78" name="Google Shape;78;p14"/>
          <p:cNvSpPr txBox="1"/>
          <p:nvPr/>
        </p:nvSpPr>
        <p:spPr>
          <a:xfrm>
            <a:off x="5496450" y="4922700"/>
            <a:ext cx="1854000" cy="960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800"/>
              </a:spcAft>
              <a:buNone/>
            </a:pPr>
            <a:r>
              <a:rPr lang="en" sz="900">
                <a:solidFill>
                  <a:srgbClr val="054358"/>
                </a:solidFill>
                <a:latin typeface="Open Sans Medium"/>
                <a:ea typeface="Open Sans Medium"/>
                <a:cs typeface="Open Sans Medium"/>
                <a:sym typeface="Open Sans Medium"/>
              </a:rPr>
              <a:t>Youth apprenticeship enables businesses to design and deliver training to develop skills that they need and students want.</a:t>
            </a:r>
            <a:endParaRPr sz="900">
              <a:solidFill>
                <a:srgbClr val="054358"/>
              </a:solidFill>
              <a:latin typeface="Open Sans Medium"/>
              <a:ea typeface="Open Sans Medium"/>
              <a:cs typeface="Open Sans Medium"/>
              <a:sym typeface="Open Sans Medium"/>
            </a:endParaRPr>
          </a:p>
        </p:txBody>
      </p:sp>
      <p:pic>
        <p:nvPicPr>
          <p:cNvPr id="79" name="Google Shape;79;p14"/>
          <p:cNvPicPr preferRelativeResize="0"/>
          <p:nvPr/>
        </p:nvPicPr>
        <p:blipFill>
          <a:blip r:embed="rId4">
            <a:alphaModFix/>
          </a:blip>
          <a:stretch>
            <a:fillRect/>
          </a:stretch>
        </p:blipFill>
        <p:spPr>
          <a:xfrm>
            <a:off x="6063049" y="3413500"/>
            <a:ext cx="515799" cy="525300"/>
          </a:xfrm>
          <a:prstGeom prst="rect">
            <a:avLst/>
          </a:prstGeom>
          <a:noFill/>
          <a:ln>
            <a:noFill/>
          </a:ln>
        </p:spPr>
      </p:pic>
      <p:pic>
        <p:nvPicPr>
          <p:cNvPr id="80" name="Google Shape;80;p14"/>
          <p:cNvPicPr preferRelativeResize="0"/>
          <p:nvPr/>
        </p:nvPicPr>
        <p:blipFill>
          <a:blip r:embed="rId5">
            <a:alphaModFix/>
          </a:blip>
          <a:stretch>
            <a:fillRect/>
          </a:stretch>
        </p:blipFill>
        <p:spPr>
          <a:xfrm>
            <a:off x="3550075" y="3413500"/>
            <a:ext cx="556179" cy="549225"/>
          </a:xfrm>
          <a:prstGeom prst="rect">
            <a:avLst/>
          </a:prstGeom>
          <a:noFill/>
          <a:ln>
            <a:noFill/>
          </a:ln>
        </p:spPr>
      </p:pic>
      <p:pic>
        <p:nvPicPr>
          <p:cNvPr id="81" name="Google Shape;81;p14"/>
          <p:cNvPicPr preferRelativeResize="0"/>
          <p:nvPr/>
        </p:nvPicPr>
        <p:blipFill>
          <a:blip r:embed="rId6">
            <a:alphaModFix/>
          </a:blip>
          <a:stretch>
            <a:fillRect/>
          </a:stretch>
        </p:blipFill>
        <p:spPr>
          <a:xfrm>
            <a:off x="809866" y="3413500"/>
            <a:ext cx="768009" cy="525300"/>
          </a:xfrm>
          <a:prstGeom prst="rect">
            <a:avLst/>
          </a:prstGeom>
          <a:noFill/>
          <a:ln>
            <a:noFill/>
          </a:ln>
        </p:spPr>
      </p:pic>
      <p:pic>
        <p:nvPicPr>
          <p:cNvPr id="82" name="Google Shape;82;p14"/>
          <p:cNvPicPr preferRelativeResize="0"/>
          <p:nvPr/>
        </p:nvPicPr>
        <p:blipFill>
          <a:blip r:embed="rId7">
            <a:alphaModFix/>
          </a:blip>
          <a:stretch>
            <a:fillRect/>
          </a:stretch>
        </p:blipFill>
        <p:spPr>
          <a:xfrm>
            <a:off x="0" y="7388922"/>
            <a:ext cx="7772401" cy="1783705"/>
          </a:xfrm>
          <a:prstGeom prst="rect">
            <a:avLst/>
          </a:prstGeom>
          <a:noFill/>
          <a:ln>
            <a:noFill/>
          </a:ln>
        </p:spPr>
      </p:pic>
      <p:pic>
        <p:nvPicPr>
          <p:cNvPr id="83" name="Google Shape;83;p14"/>
          <p:cNvPicPr preferRelativeResize="0"/>
          <p:nvPr/>
        </p:nvPicPr>
        <p:blipFill>
          <a:blip r:embed="rId8">
            <a:alphaModFix/>
          </a:blip>
          <a:stretch>
            <a:fillRect/>
          </a:stretch>
        </p:blipFill>
        <p:spPr>
          <a:xfrm>
            <a:off x="564051" y="6292137"/>
            <a:ext cx="515800" cy="506062"/>
          </a:xfrm>
          <a:prstGeom prst="rect">
            <a:avLst/>
          </a:prstGeom>
          <a:noFill/>
          <a:ln>
            <a:noFill/>
          </a:ln>
        </p:spPr>
      </p:pic>
      <p:sp>
        <p:nvSpPr>
          <p:cNvPr id="84" name="Google Shape;84;p14"/>
          <p:cNvSpPr txBox="1"/>
          <p:nvPr/>
        </p:nvSpPr>
        <p:spPr>
          <a:xfrm>
            <a:off x="1150875" y="6355275"/>
            <a:ext cx="7022400" cy="400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800"/>
              </a:spcAft>
              <a:buNone/>
            </a:pPr>
            <a:r>
              <a:rPr b="1" lang="en">
                <a:solidFill>
                  <a:srgbClr val="054358"/>
                </a:solidFill>
                <a:latin typeface="Oswald"/>
                <a:ea typeface="Oswald"/>
                <a:cs typeface="Oswald"/>
                <a:sym typeface="Oswald"/>
              </a:rPr>
              <a:t>CULTIVATE YOUR FUTURE WORKFORCE. CREATE OPPORTUNITIES FOR STUDENTS.</a:t>
            </a:r>
            <a:endParaRPr b="1">
              <a:solidFill>
                <a:srgbClr val="054358"/>
              </a:solidFill>
              <a:latin typeface="Oswald"/>
              <a:ea typeface="Oswald"/>
              <a:cs typeface="Oswald"/>
              <a:sym typeface="Oswald"/>
            </a:endParaRPr>
          </a:p>
        </p:txBody>
      </p:sp>
      <p:sp>
        <p:nvSpPr>
          <p:cNvPr id="85" name="Google Shape;85;p14"/>
          <p:cNvSpPr/>
          <p:nvPr/>
        </p:nvSpPr>
        <p:spPr>
          <a:xfrm>
            <a:off x="384075" y="6950300"/>
            <a:ext cx="1927036" cy="1119900"/>
          </a:xfrm>
          <a:prstGeom prst="flowChartPunchedCard">
            <a:avLst/>
          </a:prstGeom>
          <a:solidFill>
            <a:srgbClr val="88246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6" name="Google Shape;86;p14"/>
          <p:cNvSpPr/>
          <p:nvPr/>
        </p:nvSpPr>
        <p:spPr>
          <a:xfrm>
            <a:off x="2859994" y="6950300"/>
            <a:ext cx="1927036" cy="1119900"/>
          </a:xfrm>
          <a:prstGeom prst="flowChartPunchedCard">
            <a:avLst/>
          </a:prstGeom>
          <a:solidFill>
            <a:srgbClr val="24706B"/>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7" name="Google Shape;87;p14"/>
          <p:cNvSpPr/>
          <p:nvPr/>
        </p:nvSpPr>
        <p:spPr>
          <a:xfrm>
            <a:off x="5335914" y="6950300"/>
            <a:ext cx="1927036" cy="1119900"/>
          </a:xfrm>
          <a:prstGeom prst="flowChartPunchedCard">
            <a:avLst/>
          </a:prstGeom>
          <a:solidFill>
            <a:srgbClr val="88246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8" name="Google Shape;88;p14"/>
          <p:cNvSpPr/>
          <p:nvPr/>
        </p:nvSpPr>
        <p:spPr>
          <a:xfrm>
            <a:off x="384075" y="8437675"/>
            <a:ext cx="1927025" cy="1359250"/>
          </a:xfrm>
          <a:prstGeom prst="flowChartPunchedCard">
            <a:avLst/>
          </a:prstGeom>
          <a:solidFill>
            <a:srgbClr val="24706B"/>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9" name="Google Shape;89;p14"/>
          <p:cNvSpPr/>
          <p:nvPr/>
        </p:nvSpPr>
        <p:spPr>
          <a:xfrm>
            <a:off x="2860000" y="8437675"/>
            <a:ext cx="1927025" cy="1359250"/>
          </a:xfrm>
          <a:prstGeom prst="flowChartPunchedCard">
            <a:avLst/>
          </a:prstGeom>
          <a:solidFill>
            <a:srgbClr val="88246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0" name="Google Shape;90;p14"/>
          <p:cNvSpPr/>
          <p:nvPr/>
        </p:nvSpPr>
        <p:spPr>
          <a:xfrm>
            <a:off x="5335925" y="8437675"/>
            <a:ext cx="1927025" cy="1359250"/>
          </a:xfrm>
          <a:prstGeom prst="flowChartPunchedCard">
            <a:avLst/>
          </a:prstGeom>
          <a:solidFill>
            <a:srgbClr val="24706B"/>
          </a:solidFill>
          <a:ln cap="flat" cmpd="sng" w="38100">
            <a:solidFill>
              <a:srgbClr val="88246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1" name="Google Shape;91;p14"/>
          <p:cNvSpPr txBox="1"/>
          <p:nvPr/>
        </p:nvSpPr>
        <p:spPr>
          <a:xfrm>
            <a:off x="503300" y="7113188"/>
            <a:ext cx="1884000" cy="641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800"/>
              </a:spcAft>
              <a:buNone/>
            </a:pPr>
            <a:r>
              <a:rPr lang="en" sz="900">
                <a:solidFill>
                  <a:schemeClr val="lt1"/>
                </a:solidFill>
                <a:latin typeface="Open Sans Medium"/>
                <a:ea typeface="Open Sans Medium"/>
                <a:cs typeface="Open Sans Medium"/>
                <a:sym typeface="Open Sans Medium"/>
              </a:rPr>
              <a:t>Employers select and hire apprentices, usually in their last years of high school.</a:t>
            </a:r>
            <a:endParaRPr sz="900">
              <a:solidFill>
                <a:schemeClr val="lt1"/>
              </a:solidFill>
              <a:latin typeface="Open Sans Medium"/>
              <a:ea typeface="Open Sans Medium"/>
              <a:cs typeface="Open Sans Medium"/>
              <a:sym typeface="Open Sans Medium"/>
            </a:endParaRPr>
          </a:p>
        </p:txBody>
      </p:sp>
      <p:sp>
        <p:nvSpPr>
          <p:cNvPr id="92" name="Google Shape;92;p14"/>
          <p:cNvSpPr txBox="1"/>
          <p:nvPr/>
        </p:nvSpPr>
        <p:spPr>
          <a:xfrm>
            <a:off x="2957724" y="7113188"/>
            <a:ext cx="1686300" cy="801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800"/>
              </a:spcAft>
              <a:buNone/>
            </a:pPr>
            <a:r>
              <a:rPr lang="en" sz="900">
                <a:solidFill>
                  <a:schemeClr val="lt1"/>
                </a:solidFill>
                <a:latin typeface="Open Sans Medium"/>
                <a:ea typeface="Open Sans Medium"/>
                <a:cs typeface="Open Sans Medium"/>
                <a:sym typeface="Open Sans Medium"/>
              </a:rPr>
              <a:t>In the classroom, apprentices work toward industry credentials, college credit, and degrees.</a:t>
            </a:r>
            <a:endParaRPr sz="900">
              <a:solidFill>
                <a:schemeClr val="lt1"/>
              </a:solidFill>
              <a:latin typeface="Open Sans Medium"/>
              <a:ea typeface="Open Sans Medium"/>
              <a:cs typeface="Open Sans Medium"/>
              <a:sym typeface="Open Sans Medium"/>
            </a:endParaRPr>
          </a:p>
        </p:txBody>
      </p:sp>
      <p:sp>
        <p:nvSpPr>
          <p:cNvPr id="93" name="Google Shape;93;p14"/>
          <p:cNvSpPr txBox="1"/>
          <p:nvPr/>
        </p:nvSpPr>
        <p:spPr>
          <a:xfrm>
            <a:off x="5456775" y="7209476"/>
            <a:ext cx="1518600" cy="641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800"/>
              </a:spcAft>
              <a:buNone/>
            </a:pPr>
            <a:r>
              <a:rPr lang="en" sz="900">
                <a:solidFill>
                  <a:schemeClr val="lt1"/>
                </a:solidFill>
                <a:latin typeface="Open Sans Medium"/>
                <a:ea typeface="Open Sans Medium"/>
                <a:cs typeface="Open Sans Medium"/>
                <a:sym typeface="Open Sans Medium"/>
              </a:rPr>
              <a:t>On the job, apprentices perform work from </a:t>
            </a:r>
            <a:br>
              <a:rPr lang="en" sz="900">
                <a:solidFill>
                  <a:schemeClr val="lt1"/>
                </a:solidFill>
                <a:latin typeface="Open Sans Medium"/>
                <a:ea typeface="Open Sans Medium"/>
                <a:cs typeface="Open Sans Medium"/>
                <a:sym typeface="Open Sans Medium"/>
              </a:rPr>
            </a:br>
            <a:r>
              <a:rPr lang="en" sz="900">
                <a:solidFill>
                  <a:schemeClr val="lt1"/>
                </a:solidFill>
                <a:latin typeface="Open Sans Medium"/>
                <a:ea typeface="Open Sans Medium"/>
                <a:cs typeface="Open Sans Medium"/>
                <a:sym typeface="Open Sans Medium"/>
              </a:rPr>
              <a:t>day one.</a:t>
            </a:r>
            <a:endParaRPr sz="900">
              <a:solidFill>
                <a:schemeClr val="lt1"/>
              </a:solidFill>
              <a:latin typeface="Open Sans Medium"/>
              <a:ea typeface="Open Sans Medium"/>
              <a:cs typeface="Open Sans Medium"/>
              <a:sym typeface="Open Sans Medium"/>
            </a:endParaRPr>
          </a:p>
        </p:txBody>
      </p:sp>
      <p:sp>
        <p:nvSpPr>
          <p:cNvPr id="94" name="Google Shape;94;p14"/>
          <p:cNvSpPr txBox="1"/>
          <p:nvPr/>
        </p:nvSpPr>
        <p:spPr>
          <a:xfrm>
            <a:off x="503300" y="8655975"/>
            <a:ext cx="1686300" cy="1222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900">
                <a:solidFill>
                  <a:schemeClr val="lt1"/>
                </a:solidFill>
                <a:latin typeface="Open Sans Medium"/>
                <a:ea typeface="Open Sans Medium"/>
                <a:cs typeface="Open Sans Medium"/>
                <a:sym typeface="Open Sans Medium"/>
              </a:rPr>
              <a:t>Apprentices build skills to be productive employees </a:t>
            </a:r>
            <a:br>
              <a:rPr lang="en" sz="900">
                <a:solidFill>
                  <a:schemeClr val="lt1"/>
                </a:solidFill>
                <a:latin typeface="Open Sans Medium"/>
                <a:ea typeface="Open Sans Medium"/>
                <a:cs typeface="Open Sans Medium"/>
                <a:sym typeface="Open Sans Medium"/>
              </a:rPr>
            </a:br>
            <a:r>
              <a:rPr lang="en" sz="900">
                <a:solidFill>
                  <a:schemeClr val="lt1"/>
                </a:solidFill>
                <a:latin typeface="Open Sans Medium"/>
                <a:ea typeface="Open Sans Medium"/>
                <a:cs typeface="Open Sans Medium"/>
                <a:sym typeface="Open Sans Medium"/>
              </a:rPr>
              <a:t>through training and coursework designed to meet employer needs.</a:t>
            </a:r>
            <a:endParaRPr sz="900">
              <a:solidFill>
                <a:schemeClr val="lt1"/>
              </a:solidFill>
              <a:latin typeface="Open Sans Medium"/>
              <a:ea typeface="Open Sans Medium"/>
              <a:cs typeface="Open Sans Medium"/>
              <a:sym typeface="Open Sans Medium"/>
            </a:endParaRPr>
          </a:p>
          <a:p>
            <a:pPr indent="0" lvl="0" marL="0" rtl="0" algn="l">
              <a:lnSpc>
                <a:spcPct val="115000"/>
              </a:lnSpc>
              <a:spcBef>
                <a:spcPts val="800"/>
              </a:spcBef>
              <a:spcAft>
                <a:spcPts val="800"/>
              </a:spcAft>
              <a:buNone/>
            </a:pPr>
            <a:r>
              <a:t/>
            </a:r>
            <a:endParaRPr sz="900">
              <a:solidFill>
                <a:schemeClr val="lt1"/>
              </a:solidFill>
              <a:latin typeface="Open Sans Medium"/>
              <a:ea typeface="Open Sans Medium"/>
              <a:cs typeface="Open Sans Medium"/>
              <a:sym typeface="Open Sans Medium"/>
            </a:endParaRPr>
          </a:p>
        </p:txBody>
      </p:sp>
      <p:sp>
        <p:nvSpPr>
          <p:cNvPr id="95" name="Google Shape;95;p14"/>
          <p:cNvSpPr txBox="1"/>
          <p:nvPr/>
        </p:nvSpPr>
        <p:spPr>
          <a:xfrm>
            <a:off x="2957713" y="8805488"/>
            <a:ext cx="1884000" cy="641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800"/>
              </a:spcAft>
              <a:buNone/>
            </a:pPr>
            <a:r>
              <a:rPr lang="en" sz="900">
                <a:solidFill>
                  <a:schemeClr val="lt1"/>
                </a:solidFill>
                <a:latin typeface="Open Sans Medium"/>
                <a:ea typeface="Open Sans Medium"/>
                <a:cs typeface="Open Sans Medium"/>
                <a:sym typeface="Open Sans Medium"/>
              </a:rPr>
              <a:t>Employers mentor apprentices, providing guidance and career support.</a:t>
            </a:r>
            <a:endParaRPr sz="900">
              <a:solidFill>
                <a:schemeClr val="lt1"/>
              </a:solidFill>
              <a:latin typeface="Open Sans Medium"/>
              <a:ea typeface="Open Sans Medium"/>
              <a:cs typeface="Open Sans Medium"/>
              <a:sym typeface="Open Sans Medium"/>
            </a:endParaRPr>
          </a:p>
        </p:txBody>
      </p:sp>
      <p:sp>
        <p:nvSpPr>
          <p:cNvPr id="96" name="Google Shape;96;p14"/>
          <p:cNvSpPr txBox="1"/>
          <p:nvPr/>
        </p:nvSpPr>
        <p:spPr>
          <a:xfrm>
            <a:off x="5395325" y="8549925"/>
            <a:ext cx="1884000" cy="15411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900">
                <a:solidFill>
                  <a:schemeClr val="lt1"/>
                </a:solidFill>
                <a:latin typeface="Open Sans Medium"/>
                <a:ea typeface="Open Sans Medium"/>
                <a:cs typeface="Open Sans Medium"/>
                <a:sym typeface="Open Sans Medium"/>
              </a:rPr>
              <a:t>At the end of the program, employers can hire their apprentices as full-time employees, or apprentices </a:t>
            </a:r>
            <a:br>
              <a:rPr lang="en" sz="900">
                <a:solidFill>
                  <a:schemeClr val="lt1"/>
                </a:solidFill>
                <a:latin typeface="Open Sans Medium"/>
                <a:ea typeface="Open Sans Medium"/>
                <a:cs typeface="Open Sans Medium"/>
                <a:sym typeface="Open Sans Medium"/>
              </a:rPr>
            </a:br>
            <a:r>
              <a:rPr lang="en" sz="900">
                <a:solidFill>
                  <a:schemeClr val="lt1"/>
                </a:solidFill>
                <a:latin typeface="Open Sans Medium"/>
                <a:ea typeface="Open Sans Medium"/>
                <a:cs typeface="Open Sans Medium"/>
                <a:sym typeface="Open Sans Medium"/>
              </a:rPr>
              <a:t>may pursue further education to continue building their </a:t>
            </a:r>
            <a:br>
              <a:rPr lang="en" sz="900">
                <a:solidFill>
                  <a:schemeClr val="lt1"/>
                </a:solidFill>
                <a:latin typeface="Open Sans Medium"/>
                <a:ea typeface="Open Sans Medium"/>
                <a:cs typeface="Open Sans Medium"/>
                <a:sym typeface="Open Sans Medium"/>
              </a:rPr>
            </a:br>
            <a:r>
              <a:rPr lang="en" sz="900">
                <a:solidFill>
                  <a:schemeClr val="lt1"/>
                </a:solidFill>
                <a:latin typeface="Open Sans Medium"/>
                <a:ea typeface="Open Sans Medium"/>
                <a:cs typeface="Open Sans Medium"/>
                <a:sym typeface="Open Sans Medium"/>
              </a:rPr>
              <a:t>skills in the field.</a:t>
            </a:r>
            <a:endParaRPr sz="900">
              <a:solidFill>
                <a:schemeClr val="lt1"/>
              </a:solidFill>
              <a:latin typeface="Open Sans Medium"/>
              <a:ea typeface="Open Sans Medium"/>
              <a:cs typeface="Open Sans Medium"/>
              <a:sym typeface="Open Sans Medium"/>
            </a:endParaRPr>
          </a:p>
          <a:p>
            <a:pPr indent="0" lvl="0" marL="0" rtl="0" algn="l">
              <a:lnSpc>
                <a:spcPct val="115000"/>
              </a:lnSpc>
              <a:spcBef>
                <a:spcPts val="800"/>
              </a:spcBef>
              <a:spcAft>
                <a:spcPts val="800"/>
              </a:spcAft>
              <a:buNone/>
            </a:pPr>
            <a:r>
              <a:t/>
            </a:r>
            <a:endParaRPr sz="900">
              <a:solidFill>
                <a:schemeClr val="lt1"/>
              </a:solidFill>
              <a:latin typeface="Open Sans Medium"/>
              <a:ea typeface="Open Sans Medium"/>
              <a:cs typeface="Open Sans Medium"/>
              <a:sym typeface="Open Sans Medium"/>
            </a:endParaRPr>
          </a:p>
        </p:txBody>
      </p:sp>
      <p:sp>
        <p:nvSpPr>
          <p:cNvPr id="97" name="Google Shape;97;p14"/>
          <p:cNvSpPr/>
          <p:nvPr/>
        </p:nvSpPr>
        <p:spPr>
          <a:xfrm>
            <a:off x="0" y="-100"/>
            <a:ext cx="109800" cy="10058400"/>
          </a:xfrm>
          <a:prstGeom prst="rect">
            <a:avLst/>
          </a:prstGeom>
          <a:solidFill>
            <a:srgbClr val="FFFFF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8" name="Google Shape;98;p14"/>
          <p:cNvSpPr/>
          <p:nvPr/>
        </p:nvSpPr>
        <p:spPr>
          <a:xfrm>
            <a:off x="7662275" y="-100"/>
            <a:ext cx="109800" cy="10058400"/>
          </a:xfrm>
          <a:prstGeom prst="rect">
            <a:avLst/>
          </a:prstGeom>
          <a:solidFill>
            <a:srgbClr val="FFFFF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9" name="Google Shape;99;p14"/>
          <p:cNvSpPr/>
          <p:nvPr/>
        </p:nvSpPr>
        <p:spPr>
          <a:xfrm>
            <a:off x="150" y="0"/>
            <a:ext cx="7772400" cy="109800"/>
          </a:xfrm>
          <a:prstGeom prst="rect">
            <a:avLst/>
          </a:prstGeom>
          <a:solidFill>
            <a:srgbClr val="FFFFF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00" name="Google Shape;100;p14"/>
          <p:cNvSpPr/>
          <p:nvPr/>
        </p:nvSpPr>
        <p:spPr>
          <a:xfrm>
            <a:off x="150" y="9948488"/>
            <a:ext cx="7772400" cy="109800"/>
          </a:xfrm>
          <a:prstGeom prst="rect">
            <a:avLst/>
          </a:prstGeom>
          <a:solidFill>
            <a:srgbClr val="FFFFF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5"/>
          <p:cNvSpPr/>
          <p:nvPr/>
        </p:nvSpPr>
        <p:spPr>
          <a:xfrm>
            <a:off x="0" y="8594925"/>
            <a:ext cx="3886200" cy="1463400"/>
          </a:xfrm>
          <a:prstGeom prst="rect">
            <a:avLst/>
          </a:prstGeom>
          <a:solidFill>
            <a:srgbClr val="BB9E3D">
              <a:alpha val="2532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06" name="Google Shape;106;p15"/>
          <p:cNvSpPr/>
          <p:nvPr/>
        </p:nvSpPr>
        <p:spPr>
          <a:xfrm flipH="1" rot="10800000">
            <a:off x="0" y="-75"/>
            <a:ext cx="1060800" cy="2233200"/>
          </a:xfrm>
          <a:prstGeom prst="rtTriangle">
            <a:avLst/>
          </a:prstGeom>
          <a:solidFill>
            <a:srgbClr val="88246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07" name="Google Shape;107;p15"/>
          <p:cNvSpPr/>
          <p:nvPr/>
        </p:nvSpPr>
        <p:spPr>
          <a:xfrm rot="-5400000">
            <a:off x="2535538" y="3037038"/>
            <a:ext cx="2942550" cy="3263825"/>
          </a:xfrm>
          <a:prstGeom prst="flowChartOffpageConnector">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08" name="Google Shape;108;p15"/>
          <p:cNvSpPr/>
          <p:nvPr/>
        </p:nvSpPr>
        <p:spPr>
          <a:xfrm rot="-5400000">
            <a:off x="27128" y="3170547"/>
            <a:ext cx="2942550" cy="2996806"/>
          </a:xfrm>
          <a:prstGeom prst="flowChartOffpageConnector">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09" name="Google Shape;109;p15"/>
          <p:cNvSpPr/>
          <p:nvPr/>
        </p:nvSpPr>
        <p:spPr>
          <a:xfrm>
            <a:off x="0" y="2266125"/>
            <a:ext cx="7772400" cy="6287100"/>
          </a:xfrm>
          <a:prstGeom prst="rect">
            <a:avLst/>
          </a:prstGeom>
          <a:solidFill>
            <a:srgbClr val="BB9E3D">
              <a:alpha val="1013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10" name="Google Shape;110;p15"/>
          <p:cNvSpPr/>
          <p:nvPr/>
        </p:nvSpPr>
        <p:spPr>
          <a:xfrm>
            <a:off x="0" y="2073222"/>
            <a:ext cx="7772400" cy="192900"/>
          </a:xfrm>
          <a:prstGeom prst="rect">
            <a:avLst/>
          </a:prstGeom>
          <a:solidFill>
            <a:srgbClr val="BB9E3D"/>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11" name="Google Shape;111;p15"/>
          <p:cNvSpPr txBox="1"/>
          <p:nvPr/>
        </p:nvSpPr>
        <p:spPr>
          <a:xfrm>
            <a:off x="2661550" y="306650"/>
            <a:ext cx="4929900" cy="1675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2200">
                <a:solidFill>
                  <a:srgbClr val="24706B"/>
                </a:solidFill>
                <a:latin typeface="Oswald"/>
                <a:ea typeface="Oswald"/>
                <a:cs typeface="Oswald"/>
                <a:sym typeface="Oswald"/>
              </a:rPr>
              <a:t>[NAME OF YOUTH </a:t>
            </a:r>
            <a:br>
              <a:rPr b="1" lang="en" sz="2200">
                <a:solidFill>
                  <a:srgbClr val="24706B"/>
                </a:solidFill>
                <a:latin typeface="Oswald"/>
                <a:ea typeface="Oswald"/>
                <a:cs typeface="Oswald"/>
                <a:sym typeface="Oswald"/>
              </a:rPr>
            </a:br>
            <a:r>
              <a:rPr b="1" lang="en" sz="2200">
                <a:solidFill>
                  <a:srgbClr val="24706B"/>
                </a:solidFill>
                <a:latin typeface="Oswald"/>
                <a:ea typeface="Oswald"/>
                <a:cs typeface="Oswald"/>
                <a:sym typeface="Oswald"/>
              </a:rPr>
              <a:t>APPRENTICESHIP PROGRAM]</a:t>
            </a:r>
            <a:endParaRPr b="1" sz="2200">
              <a:solidFill>
                <a:srgbClr val="24706B"/>
              </a:solidFill>
              <a:latin typeface="Oswald"/>
              <a:ea typeface="Oswald"/>
              <a:cs typeface="Oswald"/>
              <a:sym typeface="Oswald"/>
            </a:endParaRPr>
          </a:p>
          <a:p>
            <a:pPr indent="0" lvl="0" marL="0" rtl="0" algn="l">
              <a:lnSpc>
                <a:spcPct val="115000"/>
              </a:lnSpc>
              <a:spcBef>
                <a:spcPts val="800"/>
              </a:spcBef>
              <a:spcAft>
                <a:spcPts val="800"/>
              </a:spcAft>
              <a:buNone/>
            </a:pPr>
            <a:r>
              <a:rPr b="1" lang="en" sz="1200">
                <a:solidFill>
                  <a:schemeClr val="dk1"/>
                </a:solidFill>
                <a:latin typeface="Open Sans"/>
                <a:ea typeface="Open Sans"/>
                <a:cs typeface="Open Sans"/>
                <a:sym typeface="Open Sans"/>
              </a:rPr>
              <a:t>[PLACEHOLDER FOR PROGRAM LEADS TO SHARE A TWO-TO-THREE SENTENCE DESCRIPTION ABOUT THEIR PROGRAM]</a:t>
            </a:r>
            <a:endParaRPr b="1" sz="1200">
              <a:solidFill>
                <a:schemeClr val="dk1"/>
              </a:solidFill>
              <a:latin typeface="Open Sans"/>
              <a:ea typeface="Open Sans"/>
              <a:cs typeface="Open Sans"/>
              <a:sym typeface="Open Sans"/>
            </a:endParaRPr>
          </a:p>
        </p:txBody>
      </p:sp>
      <p:pic>
        <p:nvPicPr>
          <p:cNvPr id="112" name="Google Shape;112;p15"/>
          <p:cNvPicPr preferRelativeResize="0"/>
          <p:nvPr/>
        </p:nvPicPr>
        <p:blipFill rotWithShape="1">
          <a:blip r:embed="rId3">
            <a:alphaModFix/>
          </a:blip>
          <a:srcRect b="0" l="0" r="0" t="704"/>
          <a:stretch/>
        </p:blipFill>
        <p:spPr>
          <a:xfrm>
            <a:off x="-138600" y="172575"/>
            <a:ext cx="2817151" cy="1601375"/>
          </a:xfrm>
          <a:prstGeom prst="rect">
            <a:avLst/>
          </a:prstGeom>
          <a:noFill/>
          <a:ln>
            <a:noFill/>
          </a:ln>
        </p:spPr>
      </p:pic>
      <p:sp>
        <p:nvSpPr>
          <p:cNvPr id="113" name="Google Shape;113;p15"/>
          <p:cNvSpPr txBox="1"/>
          <p:nvPr/>
        </p:nvSpPr>
        <p:spPr>
          <a:xfrm>
            <a:off x="564050" y="483350"/>
            <a:ext cx="1518600" cy="492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800"/>
              </a:spcAft>
              <a:buNone/>
            </a:pPr>
            <a:r>
              <a:rPr b="1" lang="en" sz="2000">
                <a:solidFill>
                  <a:srgbClr val="BB9E3D"/>
                </a:solidFill>
                <a:latin typeface="Oswald"/>
                <a:ea typeface="Oswald"/>
                <a:cs typeface="Oswald"/>
                <a:sym typeface="Oswald"/>
              </a:rPr>
              <a:t>[Insert Logo]</a:t>
            </a:r>
            <a:endParaRPr>
              <a:solidFill>
                <a:srgbClr val="BB9E3D"/>
              </a:solidFill>
            </a:endParaRPr>
          </a:p>
        </p:txBody>
      </p:sp>
      <p:sp>
        <p:nvSpPr>
          <p:cNvPr id="114" name="Google Shape;114;p15"/>
          <p:cNvSpPr txBox="1"/>
          <p:nvPr/>
        </p:nvSpPr>
        <p:spPr>
          <a:xfrm>
            <a:off x="572550" y="2719475"/>
            <a:ext cx="6825000" cy="5564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1300">
                <a:solidFill>
                  <a:srgbClr val="88246F"/>
                </a:solidFill>
                <a:latin typeface="Oswald"/>
                <a:ea typeface="Oswald"/>
                <a:cs typeface="Oswald"/>
                <a:sym typeface="Oswald"/>
              </a:rPr>
              <a:t>HOW IS AN APPRENTICESHIP DIFFERENT FROM AN INTERNSHIP?</a:t>
            </a:r>
            <a:endParaRPr b="1" sz="1300">
              <a:solidFill>
                <a:srgbClr val="88246F"/>
              </a:solidFill>
              <a:latin typeface="Oswald"/>
              <a:ea typeface="Oswald"/>
              <a:cs typeface="Oswald"/>
              <a:sym typeface="Oswald"/>
            </a:endParaRPr>
          </a:p>
          <a:p>
            <a:pPr indent="0" lvl="0" marL="0" rtl="0" algn="l">
              <a:lnSpc>
                <a:spcPct val="115000"/>
              </a:lnSpc>
              <a:spcBef>
                <a:spcPts val="800"/>
              </a:spcBef>
              <a:spcAft>
                <a:spcPts val="0"/>
              </a:spcAft>
              <a:buNone/>
            </a:pPr>
            <a:r>
              <a:rPr b="1" lang="en" sz="1100">
                <a:solidFill>
                  <a:srgbClr val="054358"/>
                </a:solidFill>
                <a:latin typeface="Open Sans"/>
                <a:ea typeface="Open Sans"/>
                <a:cs typeface="Open Sans"/>
                <a:sym typeface="Open Sans"/>
              </a:rPr>
              <a:t>A youth apprenticeship allows students to complete high school, start their postsecondary education at no-to-low cost, get paid work experience alongside a mentor, and broaden their options for the future. Internships are often unpaid and tend to focus on career exploration after high school. Often, internships are too short for students to gain enough experience to generate value for employers, whereas apprenticeships are longer-term and focus on developing skills that help them contribute to the employer’s bottom line.</a:t>
            </a:r>
            <a:endParaRPr b="1" sz="1100">
              <a:solidFill>
                <a:srgbClr val="054358"/>
              </a:solidFill>
              <a:latin typeface="Open Sans"/>
              <a:ea typeface="Open Sans"/>
              <a:cs typeface="Open Sans"/>
              <a:sym typeface="Open Sans"/>
            </a:endParaRPr>
          </a:p>
          <a:p>
            <a:pPr indent="0" lvl="0" marL="0" rtl="0" algn="l">
              <a:lnSpc>
                <a:spcPct val="115000"/>
              </a:lnSpc>
              <a:spcBef>
                <a:spcPts val="800"/>
              </a:spcBef>
              <a:spcAft>
                <a:spcPts val="0"/>
              </a:spcAft>
              <a:buNone/>
            </a:pPr>
            <a:r>
              <a:t/>
            </a:r>
            <a:endParaRPr b="1" sz="1100">
              <a:solidFill>
                <a:srgbClr val="054358"/>
              </a:solidFill>
              <a:latin typeface="Open Sans"/>
              <a:ea typeface="Open Sans"/>
              <a:cs typeface="Open Sans"/>
              <a:sym typeface="Open Sans"/>
            </a:endParaRPr>
          </a:p>
          <a:p>
            <a:pPr indent="0" lvl="0" marL="0" rtl="0" algn="l">
              <a:lnSpc>
                <a:spcPct val="115000"/>
              </a:lnSpc>
              <a:spcBef>
                <a:spcPts val="800"/>
              </a:spcBef>
              <a:spcAft>
                <a:spcPts val="0"/>
              </a:spcAft>
              <a:buNone/>
            </a:pPr>
            <a:r>
              <a:rPr b="1" lang="en" sz="1300">
                <a:solidFill>
                  <a:srgbClr val="88246F"/>
                </a:solidFill>
                <a:latin typeface="Oswald"/>
                <a:ea typeface="Oswald"/>
                <a:cs typeface="Oswald"/>
                <a:sym typeface="Oswald"/>
              </a:rPr>
              <a:t>CAN I REALLY HIRE SOMEONE UNDER AGE 18?</a:t>
            </a:r>
            <a:endParaRPr b="1" sz="1300">
              <a:solidFill>
                <a:srgbClr val="88246F"/>
              </a:solidFill>
              <a:latin typeface="Oswald"/>
              <a:ea typeface="Oswald"/>
              <a:cs typeface="Oswald"/>
              <a:sym typeface="Oswald"/>
            </a:endParaRPr>
          </a:p>
          <a:p>
            <a:pPr indent="0" lvl="0" marL="0" rtl="0" algn="l">
              <a:lnSpc>
                <a:spcPct val="115000"/>
              </a:lnSpc>
              <a:spcBef>
                <a:spcPts val="800"/>
              </a:spcBef>
              <a:spcAft>
                <a:spcPts val="0"/>
              </a:spcAft>
              <a:buNone/>
            </a:pPr>
            <a:r>
              <a:rPr b="1" lang="en" sz="1100">
                <a:solidFill>
                  <a:srgbClr val="054358"/>
                </a:solidFill>
                <a:latin typeface="Open Sans"/>
                <a:ea typeface="Open Sans"/>
                <a:cs typeface="Open Sans"/>
                <a:sym typeface="Open Sans"/>
              </a:rPr>
              <a:t>Yes, federal law allows for employment of </a:t>
            </a:r>
            <a:r>
              <a:rPr b="1" lang="en" sz="1100">
                <a:solidFill>
                  <a:srgbClr val="054358"/>
                </a:solidFill>
                <a:latin typeface="Open Sans"/>
                <a:ea typeface="Open Sans"/>
                <a:cs typeface="Open Sans"/>
                <a:sym typeface="Open Sans"/>
              </a:rPr>
              <a:t>16 year-olds</a:t>
            </a:r>
            <a:r>
              <a:rPr b="1" lang="en" sz="1100">
                <a:solidFill>
                  <a:srgbClr val="054358"/>
                </a:solidFill>
                <a:latin typeface="Open Sans"/>
                <a:ea typeface="Open Sans"/>
                <a:cs typeface="Open Sans"/>
                <a:sym typeface="Open Sans"/>
              </a:rPr>
              <a:t>. Apprentices may start as minors, so employers should be aware of legal and insurance regulations about hiring teenagers. State agencies can help develop appropriate youth apprenticeships, mitigate any possible liabilities, and provide clarity on job tasks minors can and cannot do. Education partners and intermediaries may have additional information and resources to address these issues.</a:t>
            </a:r>
            <a:endParaRPr b="1" sz="1100">
              <a:solidFill>
                <a:srgbClr val="054358"/>
              </a:solidFill>
              <a:latin typeface="Open Sans"/>
              <a:ea typeface="Open Sans"/>
              <a:cs typeface="Open Sans"/>
              <a:sym typeface="Open Sans"/>
            </a:endParaRPr>
          </a:p>
          <a:p>
            <a:pPr indent="0" lvl="0" marL="0" rtl="0" algn="l">
              <a:lnSpc>
                <a:spcPct val="115000"/>
              </a:lnSpc>
              <a:spcBef>
                <a:spcPts val="800"/>
              </a:spcBef>
              <a:spcAft>
                <a:spcPts val="0"/>
              </a:spcAft>
              <a:buNone/>
            </a:pPr>
            <a:r>
              <a:t/>
            </a:r>
            <a:endParaRPr b="1" sz="1100">
              <a:solidFill>
                <a:srgbClr val="054358"/>
              </a:solidFill>
              <a:latin typeface="Open Sans"/>
              <a:ea typeface="Open Sans"/>
              <a:cs typeface="Open Sans"/>
              <a:sym typeface="Open Sans"/>
            </a:endParaRPr>
          </a:p>
          <a:p>
            <a:pPr indent="0" lvl="0" marL="0" rtl="0" algn="l">
              <a:lnSpc>
                <a:spcPct val="115000"/>
              </a:lnSpc>
              <a:spcBef>
                <a:spcPts val="800"/>
              </a:spcBef>
              <a:spcAft>
                <a:spcPts val="0"/>
              </a:spcAft>
              <a:buNone/>
            </a:pPr>
            <a:r>
              <a:rPr b="1" lang="en" sz="1300">
                <a:solidFill>
                  <a:srgbClr val="88246F"/>
                </a:solidFill>
                <a:latin typeface="Oswald"/>
                <a:ea typeface="Oswald"/>
                <a:cs typeface="Oswald"/>
                <a:sym typeface="Oswald"/>
              </a:rPr>
              <a:t>WHAT DOES YOUTH APPRENTICESHIP COST?</a:t>
            </a:r>
            <a:endParaRPr b="1" sz="1300">
              <a:solidFill>
                <a:srgbClr val="88246F"/>
              </a:solidFill>
              <a:latin typeface="Oswald"/>
              <a:ea typeface="Oswald"/>
              <a:cs typeface="Oswald"/>
              <a:sym typeface="Oswald"/>
            </a:endParaRPr>
          </a:p>
          <a:p>
            <a:pPr indent="0" lvl="0" marL="0" rtl="0" algn="l">
              <a:lnSpc>
                <a:spcPct val="115000"/>
              </a:lnSpc>
              <a:spcBef>
                <a:spcPts val="800"/>
              </a:spcBef>
              <a:spcAft>
                <a:spcPts val="0"/>
              </a:spcAft>
              <a:buNone/>
            </a:pPr>
            <a:r>
              <a:rPr b="1" lang="en" sz="1100">
                <a:solidFill>
                  <a:srgbClr val="054358"/>
                </a:solidFill>
                <a:latin typeface="Open Sans"/>
                <a:ea typeface="Open Sans"/>
                <a:cs typeface="Open Sans"/>
                <a:sym typeface="Open Sans"/>
              </a:rPr>
              <a:t>Apprentices are usually paid a lower wage to start than entry-level employees, with pay increases as they develop job and industry skills. The costs of the coursework that all apprentices take to earn credentials and college credit can often be covered or subsidized by high schools, colleges, and community partners. In many communities, nonprofit intermediary organizations help employers with program start-up, recruiting apprentices, and managing schedules, student services, and other functions of the program. </a:t>
            </a:r>
            <a:endParaRPr b="1" sz="1100">
              <a:solidFill>
                <a:srgbClr val="054358"/>
              </a:solidFill>
              <a:latin typeface="Open Sans"/>
              <a:ea typeface="Open Sans"/>
              <a:cs typeface="Open Sans"/>
              <a:sym typeface="Open Sans"/>
            </a:endParaRPr>
          </a:p>
          <a:p>
            <a:pPr indent="0" lvl="0" marL="0" rtl="0" algn="l">
              <a:lnSpc>
                <a:spcPct val="115000"/>
              </a:lnSpc>
              <a:spcBef>
                <a:spcPts val="800"/>
              </a:spcBef>
              <a:spcAft>
                <a:spcPts val="800"/>
              </a:spcAft>
              <a:buNone/>
            </a:pPr>
            <a:r>
              <a:t/>
            </a:r>
            <a:endParaRPr b="1" sz="1100">
              <a:solidFill>
                <a:srgbClr val="054358"/>
              </a:solidFill>
              <a:latin typeface="Open Sans"/>
              <a:ea typeface="Open Sans"/>
              <a:cs typeface="Open Sans"/>
              <a:sym typeface="Open Sans"/>
            </a:endParaRPr>
          </a:p>
        </p:txBody>
      </p:sp>
      <p:sp>
        <p:nvSpPr>
          <p:cNvPr id="115" name="Google Shape;115;p15"/>
          <p:cNvSpPr txBox="1"/>
          <p:nvPr/>
        </p:nvSpPr>
        <p:spPr>
          <a:xfrm>
            <a:off x="572550" y="8879150"/>
            <a:ext cx="2996700" cy="7941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1000"/>
              </a:spcAft>
              <a:buNone/>
            </a:pPr>
            <a:r>
              <a:rPr lang="en" sz="1200">
                <a:latin typeface="Oswald"/>
                <a:ea typeface="Oswald"/>
                <a:cs typeface="Oswald"/>
                <a:sym typeface="Oswald"/>
              </a:rPr>
              <a:t>For more information, please visit: [program website] or contact  [Name], [Title], at [email address] or [phone number].</a:t>
            </a:r>
            <a:endParaRPr sz="1200"/>
          </a:p>
        </p:txBody>
      </p:sp>
      <p:sp>
        <p:nvSpPr>
          <p:cNvPr id="116" name="Google Shape;116;p15"/>
          <p:cNvSpPr txBox="1"/>
          <p:nvPr/>
        </p:nvSpPr>
        <p:spPr>
          <a:xfrm>
            <a:off x="4555450" y="8879150"/>
            <a:ext cx="2883600" cy="369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1000"/>
              </a:spcAft>
              <a:buNone/>
            </a:pPr>
            <a:r>
              <a:rPr lang="en" sz="1200">
                <a:solidFill>
                  <a:srgbClr val="000000"/>
                </a:solidFill>
                <a:latin typeface="Oswald"/>
                <a:ea typeface="Oswald"/>
                <a:cs typeface="Oswald"/>
                <a:sym typeface="Oswald"/>
              </a:rPr>
              <a:t>[_____________Partner Name____________] </a:t>
            </a:r>
            <a:endParaRPr sz="1200"/>
          </a:p>
        </p:txBody>
      </p:sp>
      <p:pic>
        <p:nvPicPr>
          <p:cNvPr id="117" name="Google Shape;117;p15"/>
          <p:cNvPicPr preferRelativeResize="0"/>
          <p:nvPr/>
        </p:nvPicPr>
        <p:blipFill>
          <a:blip r:embed="rId4">
            <a:alphaModFix/>
          </a:blip>
          <a:stretch>
            <a:fillRect/>
          </a:stretch>
        </p:blipFill>
        <p:spPr>
          <a:xfrm>
            <a:off x="4636150" y="9218675"/>
            <a:ext cx="2516256" cy="555425"/>
          </a:xfrm>
          <a:prstGeom prst="rect">
            <a:avLst/>
          </a:prstGeom>
          <a:noFill/>
          <a:ln>
            <a:noFill/>
          </a:ln>
        </p:spPr>
      </p:pic>
      <p:sp>
        <p:nvSpPr>
          <p:cNvPr id="118" name="Google Shape;118;p15"/>
          <p:cNvSpPr/>
          <p:nvPr/>
        </p:nvSpPr>
        <p:spPr>
          <a:xfrm>
            <a:off x="0" y="8428172"/>
            <a:ext cx="7772400" cy="192900"/>
          </a:xfrm>
          <a:prstGeom prst="rect">
            <a:avLst/>
          </a:prstGeom>
          <a:solidFill>
            <a:srgbClr val="BB9E3D"/>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19" name="Google Shape;119;p15"/>
          <p:cNvSpPr/>
          <p:nvPr/>
        </p:nvSpPr>
        <p:spPr>
          <a:xfrm>
            <a:off x="0" y="-100"/>
            <a:ext cx="109800" cy="10058400"/>
          </a:xfrm>
          <a:prstGeom prst="rect">
            <a:avLst/>
          </a:prstGeom>
          <a:solidFill>
            <a:srgbClr val="FFFFF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20" name="Google Shape;120;p15"/>
          <p:cNvSpPr/>
          <p:nvPr/>
        </p:nvSpPr>
        <p:spPr>
          <a:xfrm>
            <a:off x="7662275" y="-100"/>
            <a:ext cx="109800" cy="10058400"/>
          </a:xfrm>
          <a:prstGeom prst="rect">
            <a:avLst/>
          </a:prstGeom>
          <a:solidFill>
            <a:srgbClr val="FFFFF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21" name="Google Shape;121;p15"/>
          <p:cNvSpPr/>
          <p:nvPr/>
        </p:nvSpPr>
        <p:spPr>
          <a:xfrm>
            <a:off x="0" y="0"/>
            <a:ext cx="7772400" cy="109800"/>
          </a:xfrm>
          <a:prstGeom prst="rect">
            <a:avLst/>
          </a:prstGeom>
          <a:solidFill>
            <a:srgbClr val="FFFFF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22" name="Google Shape;122;p15"/>
          <p:cNvSpPr/>
          <p:nvPr/>
        </p:nvSpPr>
        <p:spPr>
          <a:xfrm>
            <a:off x="150" y="9948488"/>
            <a:ext cx="7772400" cy="109800"/>
          </a:xfrm>
          <a:prstGeom prst="rect">
            <a:avLst/>
          </a:prstGeom>
          <a:solidFill>
            <a:srgbClr val="FFFFF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